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0" r:id="rId15"/>
    <p:sldId id="27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02C41-AF44-4507-8990-4D676B8C6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33160" y="-2233612"/>
            <a:ext cx="7766936" cy="433387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SHOPPING APP</a:t>
            </a:r>
          </a:p>
        </p:txBody>
      </p:sp>
    </p:spTree>
    <p:extLst>
      <p:ext uri="{BB962C8B-B14F-4D97-AF65-F5344CB8AC3E}">
        <p14:creationId xmlns:p14="http://schemas.microsoft.com/office/powerpoint/2010/main" val="22848508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3">
            <a:extLst>
              <a:ext uri="{FF2B5EF4-FFF2-40B4-BE49-F238E27FC236}">
                <a16:creationId xmlns:a16="http://schemas.microsoft.com/office/drawing/2014/main" id="{9DFD510E-AA9A-4886-B64F-F74902F2E6BF}"/>
              </a:ext>
            </a:extLst>
          </p:cNvPr>
          <p:cNvSpPr txBox="1">
            <a:spLocks/>
          </p:cNvSpPr>
          <p:nvPr/>
        </p:nvSpPr>
        <p:spPr>
          <a:xfrm>
            <a:off x="6080125" y="1655698"/>
            <a:ext cx="6111875" cy="11336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 algn="ctr">
              <a:spcBef>
                <a:spcPts val="100"/>
              </a:spcBef>
            </a:pPr>
            <a:r>
              <a:rPr lang="en-US" spc="-5" dirty="0">
                <a:solidFill>
                  <a:schemeClr val="bg1"/>
                </a:solidFill>
              </a:rPr>
              <a:t>GUI</a:t>
            </a:r>
          </a:p>
          <a:p>
            <a:pPr marL="12700" algn="ctr">
              <a:spcBef>
                <a:spcPts val="100"/>
              </a:spcBef>
            </a:pPr>
            <a:r>
              <a:rPr lang="en-US" spc="-5" dirty="0">
                <a:solidFill>
                  <a:schemeClr val="bg1"/>
                </a:solidFill>
              </a:rPr>
              <a:t>(Graphical User</a:t>
            </a:r>
            <a:r>
              <a:rPr lang="en-US" spc="-45" dirty="0">
                <a:solidFill>
                  <a:schemeClr val="bg1"/>
                </a:solidFill>
              </a:rPr>
              <a:t> </a:t>
            </a:r>
            <a:r>
              <a:rPr lang="en-US" spc="-5" dirty="0">
                <a:solidFill>
                  <a:schemeClr val="bg1"/>
                </a:solidFill>
              </a:rPr>
              <a:t>Interface)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9455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3">
            <a:extLst>
              <a:ext uri="{FF2B5EF4-FFF2-40B4-BE49-F238E27FC236}">
                <a16:creationId xmlns:a16="http://schemas.microsoft.com/office/drawing/2014/main" id="{03692A49-7535-445A-9226-375D5DE30C89}"/>
              </a:ext>
            </a:extLst>
          </p:cNvPr>
          <p:cNvSpPr txBox="1">
            <a:spLocks/>
          </p:cNvSpPr>
          <p:nvPr/>
        </p:nvSpPr>
        <p:spPr>
          <a:xfrm>
            <a:off x="4770437" y="261856"/>
            <a:ext cx="2651125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4400" spc="-5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Homepage</a:t>
            </a:r>
            <a:endParaRPr lang="en-US" sz="44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92F4E20-9237-4DCA-BE96-FF1842A13F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489" y="1549002"/>
            <a:ext cx="10522072" cy="486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128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F1A10D52-360E-489A-96BD-BF7E19D47327}"/>
              </a:ext>
            </a:extLst>
          </p:cNvPr>
          <p:cNvSpPr txBox="1">
            <a:spLocks/>
          </p:cNvSpPr>
          <p:nvPr/>
        </p:nvSpPr>
        <p:spPr>
          <a:xfrm>
            <a:off x="4648170" y="507589"/>
            <a:ext cx="5141345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dirty="0">
                <a:solidFill>
                  <a:schemeClr val="bg1"/>
                </a:solidFill>
              </a:rPr>
              <a:t>Login Page</a:t>
            </a:r>
            <a:endParaRPr lang="en-US" spc="-35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kitchen&#10;&#10;Description automatically generated">
            <a:extLst>
              <a:ext uri="{FF2B5EF4-FFF2-40B4-BE49-F238E27FC236}">
                <a16:creationId xmlns:a16="http://schemas.microsoft.com/office/drawing/2014/main" id="{C8CB8E25-BBC1-4278-8008-4ED31605F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572180"/>
            <a:ext cx="12192000" cy="5285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49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>
            <a:extLst>
              <a:ext uri="{FF2B5EF4-FFF2-40B4-BE49-F238E27FC236}">
                <a16:creationId xmlns:a16="http://schemas.microsoft.com/office/drawing/2014/main" id="{3037C87C-1695-4DAB-9AC5-A80A96A3CFAF}"/>
              </a:ext>
            </a:extLst>
          </p:cNvPr>
          <p:cNvSpPr txBox="1">
            <a:spLocks/>
          </p:cNvSpPr>
          <p:nvPr/>
        </p:nvSpPr>
        <p:spPr>
          <a:xfrm>
            <a:off x="4262511" y="515216"/>
            <a:ext cx="5623042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3200" spc="-5" dirty="0">
                <a:solidFill>
                  <a:schemeClr val="bg1"/>
                </a:solidFill>
              </a:rPr>
              <a:t>Single </a:t>
            </a:r>
            <a:r>
              <a:rPr lang="en-US" sz="3200" spc="-20" dirty="0">
                <a:solidFill>
                  <a:schemeClr val="bg1"/>
                </a:solidFill>
              </a:rPr>
              <a:t>Product</a:t>
            </a:r>
            <a:r>
              <a:rPr lang="en-US" sz="3200" spc="-40" dirty="0">
                <a:solidFill>
                  <a:schemeClr val="bg1"/>
                </a:solidFill>
              </a:rPr>
              <a:t> </a:t>
            </a:r>
            <a:r>
              <a:rPr lang="en-US" sz="3200" spc="-30" dirty="0">
                <a:solidFill>
                  <a:schemeClr val="bg1"/>
                </a:solidFill>
              </a:rPr>
              <a:t>Page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BC3AFEF-988E-43CE-AB6A-8750B3CF4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6419"/>
            <a:ext cx="12192000" cy="556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7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5D5C7FBE-D46F-4F14-B7FA-FA14698B82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0812"/>
            <a:ext cx="12192000" cy="5577188"/>
          </a:xfrm>
          <a:prstGeom prst="rect">
            <a:avLst/>
          </a:prstGeom>
        </p:spPr>
      </p:pic>
      <p:sp>
        <p:nvSpPr>
          <p:cNvPr id="3" name="object 4">
            <a:extLst>
              <a:ext uri="{FF2B5EF4-FFF2-40B4-BE49-F238E27FC236}">
                <a16:creationId xmlns:a16="http://schemas.microsoft.com/office/drawing/2014/main" id="{6476D323-F1B6-451C-B07D-C3A829960DDD}"/>
              </a:ext>
            </a:extLst>
          </p:cNvPr>
          <p:cNvSpPr txBox="1">
            <a:spLocks/>
          </p:cNvSpPr>
          <p:nvPr/>
        </p:nvSpPr>
        <p:spPr>
          <a:xfrm>
            <a:off x="4241908" y="378795"/>
            <a:ext cx="5141345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dirty="0">
                <a:solidFill>
                  <a:schemeClr val="bg1"/>
                </a:solidFill>
              </a:rPr>
              <a:t>Customer Cart</a:t>
            </a:r>
            <a:endParaRPr lang="en-US" spc="-35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55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0E3BEF-01EB-4D4E-AA7B-E37EA54BD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54744"/>
            <a:ext cx="12192000" cy="7298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1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7CFA6-1646-4CEB-AC11-4B0E71528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280" y="1454150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60074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B3DEB-7B58-414D-B004-77E41E4F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2430" y="1250583"/>
            <a:ext cx="8596668" cy="75795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970B5-4DBF-41BF-8A3A-A97273E3B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605" y="2433603"/>
            <a:ext cx="2410421" cy="36226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 Kumar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Prajakta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Shaina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DF45572-377C-4B7F-9FB1-1745C5352EB1}"/>
              </a:ext>
            </a:extLst>
          </p:cNvPr>
          <p:cNvSpPr txBox="1">
            <a:spLocks/>
          </p:cNvSpPr>
          <p:nvPr/>
        </p:nvSpPr>
        <p:spPr>
          <a:xfrm>
            <a:off x="4686118" y="2433603"/>
            <a:ext cx="2410421" cy="36226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Naveen Kumar </a:t>
            </a:r>
          </a:p>
          <a:p>
            <a:r>
              <a:rPr lang="en-US" sz="24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Lily Liu</a:t>
            </a:r>
          </a:p>
          <a:p>
            <a:r>
              <a:rPr lang="en-US" sz="2400" dirty="0" err="1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Pratesh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075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4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0A19-D447-445C-BB07-EFF8B883E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5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What is</a:t>
            </a:r>
            <a:r>
              <a:rPr lang="en-US" spc="-8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pc="-5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E-Commerce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30E93-A73C-403B-9BEE-1A61DC2EC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97815" indent="-285750"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79166"/>
              <a:tabLst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Commonly known as Electronic</a:t>
            </a:r>
            <a:r>
              <a:rPr lang="en-US" sz="2400" spc="3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Marketing.</a:t>
            </a:r>
          </a:p>
          <a:p>
            <a:pPr marL="12065" indent="0"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79166"/>
              <a:buNone/>
              <a:tabLst>
                <a:tab pos="356235" algn="l"/>
              </a:tabLst>
            </a:pP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7815" indent="-285750"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79166"/>
              <a:tabLst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“It consist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buying and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selling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goods and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 </a:t>
            </a:r>
          </a:p>
          <a:p>
            <a:pPr marL="12065" indent="0"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79166"/>
              <a:buNone/>
              <a:tabLst>
                <a:tab pos="356235" algn="l"/>
              </a:tabLst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over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 electronic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systems Such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the internet and </a:t>
            </a:r>
          </a:p>
          <a:p>
            <a:pPr marL="12065" indent="0"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79166"/>
              <a:buNone/>
              <a:tabLst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other  computer</a:t>
            </a:r>
            <a:r>
              <a:rPr lang="en-US" sz="2400" spc="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networks.”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575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02C18E-D20E-419C-8273-41FDBE3BC1FA}"/>
              </a:ext>
            </a:extLst>
          </p:cNvPr>
          <p:cNvSpPr/>
          <p:nvPr/>
        </p:nvSpPr>
        <p:spPr>
          <a:xfrm>
            <a:off x="6096000" y="-171451"/>
            <a:ext cx="5705475" cy="7905750"/>
          </a:xfrm>
          <a:prstGeom prst="rect">
            <a:avLst/>
          </a:prstGeom>
          <a:solidFill>
            <a:schemeClr val="tx2">
              <a:lumMod val="40000"/>
              <a:lumOff val="60000"/>
              <a:alpha val="4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8E128F-BA90-445E-8684-3FC10060A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2984" y="507125"/>
            <a:ext cx="8596668" cy="781878"/>
          </a:xfrm>
        </p:spPr>
        <p:txBody>
          <a:bodyPr/>
          <a:lstStyle/>
          <a:p>
            <a:r>
              <a:rPr lang="en-US" dirty="0"/>
              <a:t>Our</a:t>
            </a:r>
            <a:r>
              <a:rPr lang="en-US" spc="-85" dirty="0"/>
              <a:t> </a:t>
            </a:r>
            <a:r>
              <a:rPr lang="en-US" spc="-5" dirty="0"/>
              <a:t>System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53E15-8FAF-455F-BDFC-C9A773340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2809" y="1841037"/>
            <a:ext cx="5418666" cy="3880773"/>
          </a:xfrm>
        </p:spPr>
        <p:txBody>
          <a:bodyPr>
            <a:normAutofit/>
          </a:bodyPr>
          <a:lstStyle/>
          <a:p>
            <a:pPr marL="298450" marR="5080" indent="-285750">
              <a:spcBef>
                <a:spcPts val="100"/>
              </a:spcBef>
              <a:tabLst>
                <a:tab pos="354965" algn="l"/>
              </a:tabLst>
            </a:pP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System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an e-commerce website 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sz="2400" spc="-1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buy </a:t>
            </a:r>
            <a:r>
              <a:rPr lang="en-US" sz="2400" spc="-1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</a:t>
            </a:r>
            <a:r>
              <a:rPr lang="en-US" sz="2400" spc="2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online.</a:t>
            </a:r>
          </a:p>
          <a:p>
            <a:pPr marL="298450" marR="5080" indent="-285750">
              <a:spcBef>
                <a:spcPts val="100"/>
              </a:spcBef>
              <a:tabLst>
                <a:tab pos="354965" algn="l"/>
              </a:tabLst>
            </a:pPr>
            <a:endParaRPr lang="en-US"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marR="5080" indent="-285750">
              <a:spcBef>
                <a:spcPts val="100"/>
              </a:spcBef>
              <a:tabLst>
                <a:tab pos="354965" algn="l"/>
              </a:tabLst>
            </a:pPr>
            <a:r>
              <a:rPr lang="en-US" sz="2400" spc="1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monitors the activity 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users and checks the  </a:t>
            </a:r>
            <a:r>
              <a:rPr lang="en-US" sz="2400" spc="-1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transactions.</a:t>
            </a:r>
            <a:endParaRPr lang="en-US"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920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D3DF-0C6B-4A61-9894-9DFDF1D48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109" y="1500189"/>
            <a:ext cx="8596668" cy="1320800"/>
          </a:xfrm>
        </p:spPr>
        <p:txBody>
          <a:bodyPr/>
          <a:lstStyle/>
          <a:p>
            <a:r>
              <a:rPr lang="en-US" spc="-5" dirty="0">
                <a:solidFill>
                  <a:schemeClr val="accent3"/>
                </a:solidFill>
              </a:rPr>
              <a:t>Features: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810F-F47B-4182-8D49-B2B75C332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55600">
              <a:spcBef>
                <a:spcPts val="1090"/>
              </a:spcBef>
              <a:buClr>
                <a:schemeClr val="accent1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>
              <a:spcBef>
                <a:spcPts val="1090"/>
              </a:spcBef>
              <a:buClr>
                <a:schemeClr val="accent1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</a:t>
            </a:r>
            <a:r>
              <a:rPr lang="en-US" sz="2400" spc="-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 </a:t>
            </a:r>
          </a:p>
          <a:p>
            <a:pPr marL="355600">
              <a:spcBef>
                <a:spcPts val="1090"/>
              </a:spcBef>
              <a:buClr>
                <a:schemeClr val="accent1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r>
              <a:rPr lang="en-US" sz="2400" spc="-3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>
              <a:spcBef>
                <a:spcPts val="1090"/>
              </a:spcBef>
              <a:buClr>
                <a:schemeClr val="accent1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 </a:t>
            </a:r>
            <a:r>
              <a:rPr lang="en-US" sz="24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Price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>
              <a:spcBef>
                <a:spcPts val="994"/>
              </a:spcBef>
              <a:buClr>
                <a:schemeClr val="accent1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Shopping</a:t>
            </a:r>
            <a:r>
              <a:rPr lang="en-US" sz="2400" spc="-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Cart</a:t>
            </a:r>
          </a:p>
        </p:txBody>
      </p:sp>
    </p:spTree>
    <p:extLst>
      <p:ext uri="{BB962C8B-B14F-4D97-AF65-F5344CB8AC3E}">
        <p14:creationId xmlns:p14="http://schemas.microsoft.com/office/powerpoint/2010/main" val="23157591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E1558E5-E00A-43DC-8AF6-B545051FF4CC}"/>
              </a:ext>
            </a:extLst>
          </p:cNvPr>
          <p:cNvSpPr txBox="1">
            <a:spLocks/>
          </p:cNvSpPr>
          <p:nvPr/>
        </p:nvSpPr>
        <p:spPr>
          <a:xfrm>
            <a:off x="1090183" y="1022273"/>
            <a:ext cx="2839791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pc="-5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Languages: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82B7F69C-85A4-41CF-9866-FC7311962E93}"/>
              </a:ext>
            </a:extLst>
          </p:cNvPr>
          <p:cNvSpPr txBox="1"/>
          <p:nvPr/>
        </p:nvSpPr>
        <p:spPr>
          <a:xfrm>
            <a:off x="1215313" y="1932684"/>
            <a:ext cx="1713417" cy="2051844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412115" indent="-400050">
              <a:lnSpc>
                <a:spcPct val="100000"/>
              </a:lnSpc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r>
              <a:rPr lang="en-US" sz="2400" spc="-5" dirty="0">
                <a:solidFill>
                  <a:schemeClr val="bg1"/>
                </a:solidFill>
                <a:cs typeface="Trebuchet MS"/>
              </a:rPr>
              <a:t>HTML</a:t>
            </a:r>
            <a:r>
              <a:rPr lang="en-US" sz="2400" spc="-85" dirty="0">
                <a:solidFill>
                  <a:schemeClr val="bg1"/>
                </a:solidFill>
                <a:cs typeface="Trebuchet MS"/>
              </a:rPr>
              <a:t> </a:t>
            </a:r>
            <a:r>
              <a:rPr lang="en-US" sz="2400" dirty="0">
                <a:solidFill>
                  <a:schemeClr val="bg1"/>
                </a:solidFill>
                <a:cs typeface="Trebuchet MS"/>
              </a:rPr>
              <a:t>5</a:t>
            </a:r>
          </a:p>
          <a:p>
            <a:pPr marL="412115" indent="-400050">
              <a:lnSpc>
                <a:spcPct val="100000"/>
              </a:lnSpc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r>
              <a:rPr lang="en-US" sz="2400" spc="-5" dirty="0">
                <a:solidFill>
                  <a:schemeClr val="bg1"/>
                </a:solidFill>
                <a:cs typeface="Trebuchet MS"/>
              </a:rPr>
              <a:t>CSS</a:t>
            </a:r>
            <a:r>
              <a:rPr lang="en-US" sz="2400" spc="-35" dirty="0">
                <a:solidFill>
                  <a:schemeClr val="bg1"/>
                </a:solidFill>
                <a:cs typeface="Trebuchet MS"/>
              </a:rPr>
              <a:t> </a:t>
            </a:r>
            <a:r>
              <a:rPr lang="en-US" sz="2400" dirty="0">
                <a:solidFill>
                  <a:schemeClr val="bg1"/>
                </a:solidFill>
                <a:cs typeface="Trebuchet MS"/>
              </a:rPr>
              <a:t>3</a:t>
            </a:r>
          </a:p>
          <a:p>
            <a:pPr marL="412115" indent="-400050"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r>
              <a:rPr lang="en-US" sz="2400" spc="-5" dirty="0">
                <a:solidFill>
                  <a:schemeClr val="bg1"/>
                </a:solidFill>
                <a:cs typeface="Trebuchet MS"/>
              </a:rPr>
              <a:t>MySQL</a:t>
            </a:r>
            <a:endParaRPr lang="en-US" sz="2400" dirty="0">
              <a:solidFill>
                <a:schemeClr val="bg1"/>
              </a:solidFill>
              <a:cs typeface="Trebuchet MS"/>
            </a:endParaRPr>
          </a:p>
          <a:p>
            <a:pPr marL="412115" indent="-400050">
              <a:lnSpc>
                <a:spcPct val="100000"/>
              </a:lnSpc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endParaRPr sz="2400" dirty="0">
              <a:solidFill>
                <a:schemeClr val="bg2">
                  <a:lumMod val="10000"/>
                </a:schemeClr>
              </a:solidFill>
              <a:latin typeface="Trebuchet MS"/>
              <a:cs typeface="Trebuchet MS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C0CB23A-3ECC-4780-A258-A1935F48A726}"/>
              </a:ext>
            </a:extLst>
          </p:cNvPr>
          <p:cNvSpPr txBox="1"/>
          <p:nvPr/>
        </p:nvSpPr>
        <p:spPr>
          <a:xfrm>
            <a:off x="4676104" y="1932684"/>
            <a:ext cx="2059305" cy="1058623"/>
          </a:xfrm>
          <a:prstGeom prst="rect">
            <a:avLst/>
          </a:prstGeom>
        </p:spPr>
        <p:txBody>
          <a:bodyPr vert="horz" wrap="square" lIns="0" tIns="177165" rIns="0" bIns="0" rtlCol="0">
            <a:spAutoFit/>
          </a:bodyPr>
          <a:lstStyle/>
          <a:p>
            <a:pPr marL="412115" indent="-400050">
              <a:lnSpc>
                <a:spcPct val="100000"/>
              </a:lnSpc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r>
              <a:rPr lang="en-US" sz="2400" spc="-5" dirty="0">
                <a:solidFill>
                  <a:schemeClr val="bg1"/>
                </a:solidFill>
                <a:cs typeface="Trebuchet MS"/>
              </a:rPr>
              <a:t>Angular</a:t>
            </a:r>
          </a:p>
          <a:p>
            <a:pPr marL="412115" indent="-400050">
              <a:lnSpc>
                <a:spcPct val="100000"/>
              </a:lnSpc>
              <a:spcBef>
                <a:spcPts val="1080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v"/>
              <a:tabLst>
                <a:tab pos="299720" algn="l"/>
              </a:tabLst>
            </a:pPr>
            <a:r>
              <a:rPr lang="en-US" sz="2400" spc="-5" dirty="0">
                <a:solidFill>
                  <a:schemeClr val="bg1"/>
                </a:solidFill>
                <a:cs typeface="Trebuchet MS"/>
              </a:rPr>
              <a:t>SQL server</a:t>
            </a: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E74FAB44-1670-4C6A-A30F-66525F554212}"/>
              </a:ext>
            </a:extLst>
          </p:cNvPr>
          <p:cNvSpPr txBox="1">
            <a:spLocks/>
          </p:cNvSpPr>
          <p:nvPr/>
        </p:nvSpPr>
        <p:spPr>
          <a:xfrm>
            <a:off x="4676104" y="1024129"/>
            <a:ext cx="2839791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pc="-5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Tools:</a:t>
            </a:r>
          </a:p>
        </p:txBody>
      </p:sp>
    </p:spTree>
    <p:extLst>
      <p:ext uri="{BB962C8B-B14F-4D97-AF65-F5344CB8AC3E}">
        <p14:creationId xmlns:p14="http://schemas.microsoft.com/office/powerpoint/2010/main" val="3939461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98F024-9EF5-4228-9A02-9CA3E3EFC502}"/>
              </a:ext>
            </a:extLst>
          </p:cNvPr>
          <p:cNvSpPr/>
          <p:nvPr/>
        </p:nvSpPr>
        <p:spPr>
          <a:xfrm>
            <a:off x="555739" y="1743586"/>
            <a:ext cx="7330197" cy="4457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43535">
              <a:lnSpc>
                <a:spcPct val="150000"/>
              </a:lnSpc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Faster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buying/selling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procedure,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 well as easy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</a:t>
            </a:r>
          </a:p>
          <a:p>
            <a:pPr marL="12065">
              <a:lnSpc>
                <a:spcPct val="150000"/>
              </a:lnSpc>
              <a:spcBef>
                <a:spcPts val="100"/>
              </a:spcBef>
              <a:buClr>
                <a:schemeClr val="accent2">
                  <a:lumMod val="75000"/>
                </a:schemeClr>
              </a:buClr>
              <a:buSzPct val="80555"/>
              <a:tabLst>
                <a:tab pos="354965" algn="l"/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find</a:t>
            </a:r>
            <a:r>
              <a:rPr lang="en-US" sz="2400" spc="-7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3535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Buying/selling</a:t>
            </a:r>
            <a:r>
              <a:rPr lang="en-US" sz="2400" spc="-3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24/7.</a:t>
            </a:r>
          </a:p>
          <a:p>
            <a:pPr marL="355600" indent="-343535">
              <a:lnSpc>
                <a:spcPct val="150000"/>
              </a:lnSpc>
              <a:spcBef>
                <a:spcPts val="5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More reach to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customers,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is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theoretical </a:t>
            </a:r>
            <a:r>
              <a:rPr lang="en-US" sz="2400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geographic</a:t>
            </a:r>
            <a:r>
              <a:rPr lang="en-US" sz="2400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limitations.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3535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 </a:t>
            </a:r>
            <a:r>
              <a:rPr lang="en-US" sz="2400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operational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costs and </a:t>
            </a:r>
            <a:r>
              <a:rPr lang="en-US" sz="2400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quality of</a:t>
            </a:r>
            <a:r>
              <a:rPr lang="en-US" sz="2400" spc="-2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3535">
              <a:lnSpc>
                <a:spcPct val="150000"/>
              </a:lnSpc>
              <a:spcBef>
                <a:spcPts val="5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need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physical company</a:t>
            </a:r>
            <a:r>
              <a:rPr lang="en-US" sz="2400" spc="-2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set-ups.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3535">
              <a:lnSpc>
                <a:spcPct val="150000"/>
              </a:lnSpc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6235" algn="l"/>
              </a:tabLst>
            </a:pP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 to start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business.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CB8F362C-83AA-4157-ABD9-BE4313960FAB}"/>
              </a:ext>
            </a:extLst>
          </p:cNvPr>
          <p:cNvSpPr txBox="1">
            <a:spLocks/>
          </p:cNvSpPr>
          <p:nvPr/>
        </p:nvSpPr>
        <p:spPr>
          <a:xfrm>
            <a:off x="825811" y="656462"/>
            <a:ext cx="67900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95"/>
              </a:spcBef>
            </a:pPr>
            <a:r>
              <a:rPr lang="en-US" sz="4000" spc="-85" dirty="0">
                <a:solidFill>
                  <a:schemeClr val="accent3"/>
                </a:solidFill>
              </a:rPr>
              <a:t>ADVANTAGES </a:t>
            </a:r>
            <a:r>
              <a:rPr lang="en-US" sz="4000" spc="-5" dirty="0">
                <a:solidFill>
                  <a:schemeClr val="accent3"/>
                </a:solidFill>
              </a:rPr>
              <a:t>OF</a:t>
            </a:r>
            <a:r>
              <a:rPr lang="en-US" sz="4000" spc="35" dirty="0">
                <a:solidFill>
                  <a:schemeClr val="accent3"/>
                </a:solidFill>
              </a:rPr>
              <a:t> </a:t>
            </a:r>
            <a:r>
              <a:rPr lang="en-US" sz="4000" spc="-10" dirty="0">
                <a:solidFill>
                  <a:schemeClr val="accent3"/>
                </a:solidFill>
              </a:rPr>
              <a:t>E-COMMERCE</a:t>
            </a:r>
            <a:endParaRPr lang="en-US"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329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4">
            <a:extLst>
              <a:ext uri="{FF2B5EF4-FFF2-40B4-BE49-F238E27FC236}">
                <a16:creationId xmlns:a16="http://schemas.microsoft.com/office/drawing/2014/main" id="{1B2B4EF5-725D-4E01-B74A-BBE20CBF13AD}"/>
              </a:ext>
            </a:extLst>
          </p:cNvPr>
          <p:cNvSpPr txBox="1"/>
          <p:nvPr/>
        </p:nvSpPr>
        <p:spPr>
          <a:xfrm>
            <a:off x="788466" y="2269617"/>
            <a:ext cx="8957945" cy="296812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105"/>
              </a:spcBef>
              <a:buClr>
                <a:schemeClr val="accent2">
                  <a:lumMod val="75000"/>
                </a:schemeClr>
              </a:buClr>
              <a:buSzPct val="80000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Unable to </a:t>
            </a: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examine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</a:t>
            </a:r>
            <a:r>
              <a:rPr sz="2400" spc="-114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personally</a:t>
            </a: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Clr>
                <a:schemeClr val="accent2">
                  <a:lumMod val="75000"/>
                </a:schemeClr>
              </a:buClr>
              <a:buFont typeface="Wingdings"/>
              <a:buChar char=""/>
            </a:pP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buClr>
                <a:schemeClr val="accent2">
                  <a:lumMod val="75000"/>
                </a:schemeClr>
              </a:buClr>
              <a:buSzPct val="80000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everyone is connected to the</a:t>
            </a:r>
            <a:r>
              <a:rPr sz="2400" spc="-15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</a:t>
            </a: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Clr>
                <a:schemeClr val="accent2">
                  <a:lumMod val="75000"/>
                </a:schemeClr>
              </a:buClr>
              <a:buFont typeface="Wingdings"/>
              <a:buChar char=""/>
            </a:pP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buClr>
                <a:schemeClr val="accent2">
                  <a:lumMod val="75000"/>
                </a:schemeClr>
              </a:buClr>
              <a:buSzPct val="80000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possibility </a:t>
            </a: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credit </a:t>
            </a: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card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sz="2400" spc="-16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theft</a:t>
            </a: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5"/>
              </a:spcBef>
              <a:buClr>
                <a:schemeClr val="accent2">
                  <a:lumMod val="75000"/>
                </a:schemeClr>
              </a:buClr>
              <a:buFont typeface="Wingdings"/>
              <a:buChar char=""/>
            </a:pP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buClr>
                <a:schemeClr val="accent2">
                  <a:lumMod val="75000"/>
                </a:schemeClr>
              </a:buClr>
              <a:buSzPct val="80000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Mechanical failures </a:t>
            </a: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cause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unpredictable </a:t>
            </a:r>
            <a:endParaRPr lang="en-IN" sz="2400" spc="-5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>
              <a:lnSpc>
                <a:spcPct val="100000"/>
              </a:lnSpc>
              <a:buClr>
                <a:schemeClr val="accent2">
                  <a:lumMod val="75000"/>
                </a:schemeClr>
              </a:buClr>
              <a:buSzPct val="80000"/>
              <a:tabLst>
                <a:tab pos="354965" algn="l"/>
                <a:tab pos="355600" algn="l"/>
              </a:tabLst>
            </a:pPr>
            <a:r>
              <a:rPr lang="en-IN"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effects </a:t>
            </a:r>
            <a:r>
              <a:rPr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sz="2400" spc="-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total</a:t>
            </a:r>
            <a:r>
              <a:rPr sz="2400" spc="-21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400" spc="5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processes.</a:t>
            </a:r>
            <a:endParaRPr sz="2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EC0DA078-7662-4BB5-8DDB-98EB9DABB997}"/>
              </a:ext>
            </a:extLst>
          </p:cNvPr>
          <p:cNvSpPr txBox="1">
            <a:spLocks/>
          </p:cNvSpPr>
          <p:nvPr/>
        </p:nvSpPr>
        <p:spPr>
          <a:xfrm>
            <a:off x="860551" y="429063"/>
            <a:ext cx="7659258" cy="56746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5"/>
              </a:spcBef>
            </a:pPr>
            <a:r>
              <a:rPr lang="en-US" spc="-50" dirty="0">
                <a:solidFill>
                  <a:srgbClr val="0070C0"/>
                </a:solidFill>
              </a:rPr>
              <a:t>DISADVANTAGES </a:t>
            </a:r>
            <a:r>
              <a:rPr lang="en-US" dirty="0">
                <a:solidFill>
                  <a:srgbClr val="0070C0"/>
                </a:solidFill>
              </a:rPr>
              <a:t>OF</a:t>
            </a:r>
            <a:r>
              <a:rPr lang="en-US" spc="-60" dirty="0">
                <a:solidFill>
                  <a:srgbClr val="0070C0"/>
                </a:solidFill>
              </a:rPr>
              <a:t> </a:t>
            </a:r>
            <a:r>
              <a:rPr lang="en-US" spc="-5" dirty="0">
                <a:solidFill>
                  <a:srgbClr val="0070C0"/>
                </a:solidFill>
              </a:rPr>
              <a:t>E-COMMERCE</a:t>
            </a:r>
          </a:p>
        </p:txBody>
      </p:sp>
    </p:spTree>
    <p:extLst>
      <p:ext uri="{BB962C8B-B14F-4D97-AF65-F5344CB8AC3E}">
        <p14:creationId xmlns:p14="http://schemas.microsoft.com/office/powerpoint/2010/main" val="2071400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B1B0FBA-8A4D-4804-9465-8C1A8DC9000F}"/>
              </a:ext>
            </a:extLst>
          </p:cNvPr>
          <p:cNvSpPr txBox="1">
            <a:spLocks/>
          </p:cNvSpPr>
          <p:nvPr/>
        </p:nvSpPr>
        <p:spPr>
          <a:xfrm>
            <a:off x="537234" y="2586177"/>
            <a:ext cx="3100073" cy="5668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dirty="0">
                <a:solidFill>
                  <a:schemeClr val="accent3"/>
                </a:solidFill>
              </a:rPr>
              <a:t>What’s New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CDA9DD-1B94-476F-A5C0-833CD3940F92}"/>
              </a:ext>
            </a:extLst>
          </p:cNvPr>
          <p:cNvSpPr/>
          <p:nvPr/>
        </p:nvSpPr>
        <p:spPr>
          <a:xfrm>
            <a:off x="356260" y="3429000"/>
            <a:ext cx="6096000" cy="2451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42900">
              <a:spcBef>
                <a:spcPts val="1010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Checkout</a:t>
            </a:r>
          </a:p>
          <a:p>
            <a:pPr marL="355600" indent="-342900">
              <a:lnSpc>
                <a:spcPct val="100000"/>
              </a:lnSpc>
              <a:spcBef>
                <a:spcPts val="994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b="1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Designing of Background </a:t>
            </a:r>
          </a:p>
          <a:p>
            <a:pPr marL="355600" indent="-342900">
              <a:lnSpc>
                <a:spcPct val="100000"/>
              </a:lnSpc>
              <a:spcBef>
                <a:spcPts val="994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b="1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Font Size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indent="-342900"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r>
              <a:rPr lang="en-US" sz="2400" b="1" spc="-1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Payment</a:t>
            </a:r>
            <a:r>
              <a:rPr lang="en-US" sz="2400" b="1" spc="-1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spc="-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Gateway</a:t>
            </a:r>
          </a:p>
          <a:p>
            <a:pPr marL="355600" indent="-342900"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  <a:buSzPct val="80555"/>
              <a:buFont typeface="Wingdings"/>
              <a:buChar char=""/>
              <a:tabLst>
                <a:tab pos="354965" algn="l"/>
                <a:tab pos="355600" algn="l"/>
              </a:tabLst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1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202</TotalTime>
  <Words>222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Trebuchet MS</vt:lpstr>
      <vt:lpstr>Wingdings</vt:lpstr>
      <vt:lpstr>Wingdings 3</vt:lpstr>
      <vt:lpstr>Facet</vt:lpstr>
      <vt:lpstr>THE  SHOPPING APP</vt:lpstr>
      <vt:lpstr>Team Members</vt:lpstr>
      <vt:lpstr>What is E-Commerce</vt:lpstr>
      <vt:lpstr>Our System</vt:lpstr>
      <vt:lpstr>Features: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SHOPPING APP</dc:title>
  <dc:creator>Saikumar vurukonda</dc:creator>
  <cp:lastModifiedBy>shraddha jathar</cp:lastModifiedBy>
  <cp:revision>24</cp:revision>
  <dcterms:created xsi:type="dcterms:W3CDTF">2020-03-27T18:43:30Z</dcterms:created>
  <dcterms:modified xsi:type="dcterms:W3CDTF">2020-05-15T18:16:41Z</dcterms:modified>
</cp:coreProperties>
</file>

<file path=docProps/thumbnail.jpeg>
</file>